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4" r:id="rId3"/>
    <p:sldId id="265" r:id="rId4"/>
    <p:sldId id="266" r:id="rId5"/>
    <p:sldId id="267" r:id="rId6"/>
    <p:sldId id="268" r:id="rId7"/>
    <p:sldId id="269" r:id="rId8"/>
    <p:sldId id="270" r:id="rId9"/>
    <p:sldId id="271" r:id="rId10"/>
    <p:sldId id="272" r:id="rId11"/>
    <p:sldId id="27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6146" autoAdjust="0"/>
  </p:normalViewPr>
  <p:slideViewPr>
    <p:cSldViewPr snapToGrid="0">
      <p:cViewPr varScale="1">
        <p:scale>
          <a:sx n="63" d="100"/>
          <a:sy n="63" d="100"/>
        </p:scale>
        <p:origin x="-59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45CD91-5D73-46FB-A639-CE8013F908BA}" type="datetimeFigureOut">
              <a:rPr lang="en-US" smtClean="0"/>
              <a:pPr/>
              <a:t>6/1/2019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4035A4-163C-4E51-8D10-7A69F53A923F}" type="slidenum">
              <a:rPr lang="en-US" smtClean="0"/>
              <a:pPr/>
              <a:t>‹#›</a:t>
            </a:fld>
            <a:endParaRPr lang="en-US"/>
          </a:p>
        </p:txBody>
      </p:sp>
    </p:spTree>
    <p:extLst>
      <p:ext uri="{BB962C8B-B14F-4D97-AF65-F5344CB8AC3E}">
        <p14:creationId xmlns:p14="http://schemas.microsoft.com/office/powerpoint/2010/main" xmlns="" val="3857748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4035A4-163C-4E51-8D10-7A69F53A923F}" type="slidenum">
              <a:rPr lang="en-US" smtClean="0"/>
              <a:pPr/>
              <a:t>7</a:t>
            </a:fld>
            <a:endParaRPr lang="en-US"/>
          </a:p>
        </p:txBody>
      </p:sp>
    </p:spTree>
    <p:extLst>
      <p:ext uri="{BB962C8B-B14F-4D97-AF65-F5344CB8AC3E}">
        <p14:creationId xmlns:p14="http://schemas.microsoft.com/office/powerpoint/2010/main" xmlns="" val="2287898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84524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21963" y="479360"/>
            <a:ext cx="7777595" cy="907123"/>
          </a:xfrm>
        </p:spPr>
        <p:txBody>
          <a:bodyPr/>
          <a:lstStyle/>
          <a:p>
            <a:r>
              <a:rPr lang="en-US" smtClean="0"/>
              <a:t>Click to edit Master title style</a:t>
            </a:r>
            <a:endParaRPr lang="en-US"/>
          </a:p>
        </p:txBody>
      </p:sp>
      <p:sp>
        <p:nvSpPr>
          <p:cNvPr id="5" name="Text Placeholder 2"/>
          <p:cNvSpPr>
            <a:spLocks noGrp="1"/>
          </p:cNvSpPr>
          <p:nvPr>
            <p:ph idx="1"/>
          </p:nvPr>
        </p:nvSpPr>
        <p:spPr>
          <a:xfrm>
            <a:off x="1021961" y="1662544"/>
            <a:ext cx="7777596" cy="4481491"/>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4"/>
          <p:cNvSpPr>
            <a:spLocks noGrp="1"/>
          </p:cNvSpPr>
          <p:nvPr>
            <p:ph type="ftr" sz="quarter" idx="3"/>
          </p:nvPr>
        </p:nvSpPr>
        <p:spPr>
          <a:xfrm>
            <a:off x="1017188" y="6327144"/>
            <a:ext cx="6328064" cy="365125"/>
          </a:xfrm>
          <a:prstGeom prst="rect">
            <a:avLst/>
          </a:prstGeom>
        </p:spPr>
        <p:txBody>
          <a:bodyPr vert="horz" lIns="91440" tIns="45720" rIns="91440" bIns="45720" rtlCol="0" anchor="ctr"/>
          <a:lstStyle>
            <a:lvl1pPr algn="l">
              <a:defRPr lang="en-US" sz="1000" smtClean="0">
                <a:effectLst/>
              </a:defRPr>
            </a:lvl1pPr>
          </a:lstStyle>
          <a:p>
            <a:r>
              <a:rPr lang="en-IN" dirty="0" smtClean="0"/>
              <a:t>Chandler, </a:t>
            </a:r>
            <a:r>
              <a:rPr lang="en-IN" i="1" dirty="0" smtClean="0"/>
              <a:t>Strategic Corporate Social Responsibility</a:t>
            </a:r>
            <a:r>
              <a:rPr lang="en-IN" dirty="0" smtClean="0"/>
              <a:t>, </a:t>
            </a:r>
            <a:r>
              <a:rPr lang="en-IN" i="1" dirty="0" smtClean="0"/>
              <a:t>5e. </a:t>
            </a:r>
            <a:r>
              <a:rPr lang="en-IN" dirty="0" smtClean="0"/>
              <a:t>© SAGE Publishing, 2020</a:t>
            </a:r>
            <a:endParaRPr lang="en-IN" dirty="0"/>
          </a:p>
        </p:txBody>
      </p:sp>
      <p:sp>
        <p:nvSpPr>
          <p:cNvPr id="7" name="Slide Number Placeholder 5"/>
          <p:cNvSpPr>
            <a:spLocks noGrp="1"/>
          </p:cNvSpPr>
          <p:nvPr>
            <p:ph type="sldNum" sz="quarter" idx="4"/>
          </p:nvPr>
        </p:nvSpPr>
        <p:spPr>
          <a:xfrm>
            <a:off x="7817618" y="6327144"/>
            <a:ext cx="981941" cy="365125"/>
          </a:xfrm>
          <a:prstGeom prst="rect">
            <a:avLst/>
          </a:prstGeom>
        </p:spPr>
        <p:txBody>
          <a:bodyPr vert="horz" lIns="91440" tIns="45720" rIns="91440" bIns="45720" rtlCol="0" anchor="ctr"/>
          <a:lstStyle>
            <a:lvl1pPr algn="r">
              <a:defRPr sz="1400">
                <a:solidFill>
                  <a:schemeClr val="tx1">
                    <a:tint val="75000"/>
                  </a:schemeClr>
                </a:solidFill>
                <a:latin typeface="Calibri" panose="020F0502020204030204" pitchFamily="34" charset="0"/>
              </a:defRPr>
            </a:lvl1pPr>
          </a:lstStyle>
          <a:p>
            <a:fld id="{6576CE3B-AA9C-4146-8ADB-109E79B1270D}" type="slidenum">
              <a:rPr lang="en-US" smtClean="0"/>
              <a:pPr/>
              <a:t>‹#›</a:t>
            </a:fld>
            <a:endParaRPr lang="en-US" dirty="0"/>
          </a:p>
        </p:txBody>
      </p:sp>
    </p:spTree>
    <p:extLst>
      <p:ext uri="{BB962C8B-B14F-4D97-AF65-F5344CB8AC3E}">
        <p14:creationId xmlns:p14="http://schemas.microsoft.com/office/powerpoint/2010/main" xmlns="" val="56971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9995" y="1638877"/>
            <a:ext cx="3766705" cy="44605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38071" y="1638877"/>
            <a:ext cx="3886200" cy="44605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C439CF85-8457-400C-A4F9-DC61A400AE11}" type="slidenum">
              <a:rPr lang="en-US" smtClean="0"/>
              <a:pPr/>
              <a:t>‹#›</a:t>
            </a:fld>
            <a:endParaRPr lang="en-US"/>
          </a:p>
        </p:txBody>
      </p:sp>
      <p:sp>
        <p:nvSpPr>
          <p:cNvPr id="8" name="Footer Placeholder 4"/>
          <p:cNvSpPr>
            <a:spLocks noGrp="1"/>
          </p:cNvSpPr>
          <p:nvPr>
            <p:ph type="ftr" sz="quarter" idx="3"/>
          </p:nvPr>
        </p:nvSpPr>
        <p:spPr>
          <a:xfrm>
            <a:off x="1017188" y="6327144"/>
            <a:ext cx="6328064" cy="365125"/>
          </a:xfrm>
          <a:prstGeom prst="rect">
            <a:avLst/>
          </a:prstGeom>
        </p:spPr>
        <p:txBody>
          <a:bodyPr vert="horz" lIns="91440" tIns="45720" rIns="91440" bIns="45720" rtlCol="0" anchor="ctr"/>
          <a:lstStyle>
            <a:lvl1pPr algn="l">
              <a:defRPr lang="en-US" sz="1000" smtClean="0">
                <a:effectLst/>
              </a:defRPr>
            </a:lvl1pPr>
          </a:lstStyle>
          <a:p>
            <a:r>
              <a:rPr lang="en-IN" dirty="0" smtClean="0"/>
              <a:t>Chandler, </a:t>
            </a:r>
            <a:r>
              <a:rPr lang="en-IN" i="1" dirty="0" smtClean="0"/>
              <a:t>Strategic Corporate Social Responsibility</a:t>
            </a:r>
            <a:r>
              <a:rPr lang="en-IN" dirty="0" smtClean="0"/>
              <a:t>, </a:t>
            </a:r>
            <a:r>
              <a:rPr lang="en-IN" i="1" dirty="0" smtClean="0"/>
              <a:t>5e. </a:t>
            </a:r>
            <a:r>
              <a:rPr lang="en-IN" dirty="0" smtClean="0"/>
              <a:t>© SAGE Publishing, 2020</a:t>
            </a:r>
            <a:endParaRPr lang="en-IN" dirty="0"/>
          </a:p>
        </p:txBody>
      </p:sp>
      <p:sp>
        <p:nvSpPr>
          <p:cNvPr id="9" name="Title 1"/>
          <p:cNvSpPr>
            <a:spLocks noGrp="1"/>
          </p:cNvSpPr>
          <p:nvPr>
            <p:ph type="title"/>
          </p:nvPr>
        </p:nvSpPr>
        <p:spPr>
          <a:xfrm>
            <a:off x="1021963" y="479360"/>
            <a:ext cx="7777595" cy="907123"/>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2130049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ooter Placeholder 4"/>
          <p:cNvSpPr>
            <a:spLocks noGrp="1"/>
          </p:cNvSpPr>
          <p:nvPr>
            <p:ph type="ftr" sz="quarter" idx="3"/>
          </p:nvPr>
        </p:nvSpPr>
        <p:spPr>
          <a:xfrm>
            <a:off x="1017188" y="6327144"/>
            <a:ext cx="6328064" cy="365125"/>
          </a:xfrm>
          <a:prstGeom prst="rect">
            <a:avLst/>
          </a:prstGeom>
        </p:spPr>
        <p:txBody>
          <a:bodyPr vert="horz" lIns="91440" tIns="45720" rIns="91440" bIns="45720" rtlCol="0" anchor="ctr"/>
          <a:lstStyle>
            <a:lvl1pPr algn="l">
              <a:defRPr sz="1400" b="0">
                <a:solidFill>
                  <a:schemeClr val="tx1">
                    <a:tint val="75000"/>
                  </a:schemeClr>
                </a:solidFill>
                <a:latin typeface="Calibri" panose="020F0502020204030204" pitchFamily="34" charset="0"/>
              </a:defRPr>
            </a:lvl1pPr>
          </a:lstStyle>
          <a:p>
            <a:r>
              <a:rPr lang="en-IN" smtClean="0"/>
              <a:t>Chandler, Strategic Corporate Social Responsibility, 5e. © SAGE Publishing, 2020</a:t>
            </a:r>
            <a:endParaRPr lang="en-US" dirty="0" smtClean="0"/>
          </a:p>
        </p:txBody>
      </p:sp>
      <p:sp>
        <p:nvSpPr>
          <p:cNvPr id="8" name="Text Placeholder 2"/>
          <p:cNvSpPr>
            <a:spLocks noGrp="1"/>
          </p:cNvSpPr>
          <p:nvPr>
            <p:ph idx="1"/>
          </p:nvPr>
        </p:nvSpPr>
        <p:spPr>
          <a:xfrm>
            <a:off x="1021961" y="1662544"/>
            <a:ext cx="7777596" cy="4481491"/>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1"/>
          <p:cNvSpPr>
            <a:spLocks noGrp="1"/>
          </p:cNvSpPr>
          <p:nvPr>
            <p:ph type="title"/>
          </p:nvPr>
        </p:nvSpPr>
        <p:spPr>
          <a:xfrm>
            <a:off x="1021963" y="479360"/>
            <a:ext cx="7777595" cy="907123"/>
          </a:xfrm>
        </p:spPr>
        <p:txBody>
          <a:bodyPr/>
          <a:lstStyle/>
          <a:p>
            <a:r>
              <a:rPr lang="en-US" smtClean="0"/>
              <a:t>Click to edit Master title style</a:t>
            </a:r>
            <a:endParaRPr lang="en-US"/>
          </a:p>
        </p:txBody>
      </p:sp>
    </p:spTree>
    <p:extLst>
      <p:ext uri="{BB962C8B-B14F-4D97-AF65-F5344CB8AC3E}">
        <p14:creationId xmlns:p14="http://schemas.microsoft.com/office/powerpoint/2010/main" xmlns="" val="2900042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1965" y="479360"/>
            <a:ext cx="7777595" cy="90712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1963" y="1662544"/>
            <a:ext cx="7777596" cy="4481491"/>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1017188" y="6327144"/>
            <a:ext cx="6328064" cy="365125"/>
          </a:xfrm>
          <a:prstGeom prst="rect">
            <a:avLst/>
          </a:prstGeom>
        </p:spPr>
        <p:txBody>
          <a:bodyPr vert="horz" lIns="91440" tIns="45720" rIns="91440" bIns="45720" rtlCol="0" anchor="ctr"/>
          <a:lstStyle>
            <a:lvl1pPr algn="l">
              <a:defRPr lang="en-US" sz="1000" smtClean="0">
                <a:effectLst/>
              </a:defRPr>
            </a:lvl1pPr>
          </a:lstStyle>
          <a:p>
            <a:r>
              <a:rPr lang="en-IN" dirty="0" smtClean="0"/>
              <a:t>Chandler, </a:t>
            </a:r>
            <a:r>
              <a:rPr lang="en-IN" i="1" dirty="0" smtClean="0"/>
              <a:t>Strategic Corporate Social Responsibility</a:t>
            </a:r>
            <a:r>
              <a:rPr lang="en-IN" dirty="0" smtClean="0"/>
              <a:t>, </a:t>
            </a:r>
            <a:r>
              <a:rPr lang="en-IN" i="1" dirty="0" smtClean="0"/>
              <a:t>5e. </a:t>
            </a:r>
            <a:r>
              <a:rPr lang="en-IN" dirty="0" smtClean="0"/>
              <a:t>© SAGE Publishing, 2020</a:t>
            </a:r>
            <a:endParaRPr lang="en-IN" dirty="0"/>
          </a:p>
        </p:txBody>
      </p:sp>
      <p:sp>
        <p:nvSpPr>
          <p:cNvPr id="6" name="Slide Number Placeholder 5"/>
          <p:cNvSpPr>
            <a:spLocks noGrp="1"/>
          </p:cNvSpPr>
          <p:nvPr>
            <p:ph type="sldNum" sz="quarter" idx="4"/>
          </p:nvPr>
        </p:nvSpPr>
        <p:spPr>
          <a:xfrm>
            <a:off x="7817618" y="6327144"/>
            <a:ext cx="981941" cy="365125"/>
          </a:xfrm>
          <a:prstGeom prst="rect">
            <a:avLst/>
          </a:prstGeom>
        </p:spPr>
        <p:txBody>
          <a:bodyPr vert="horz" lIns="91440" tIns="45720" rIns="91440" bIns="45720" rtlCol="0" anchor="ctr"/>
          <a:lstStyle>
            <a:lvl1pPr algn="r">
              <a:defRPr sz="1400">
                <a:solidFill>
                  <a:schemeClr val="tx1">
                    <a:tint val="75000"/>
                  </a:schemeClr>
                </a:solidFill>
                <a:latin typeface="Calibri" panose="020F0502020204030204" pitchFamily="34" charset="0"/>
              </a:defRPr>
            </a:lvl1pPr>
          </a:lstStyle>
          <a:p>
            <a:fld id="{6576CE3B-AA9C-4146-8ADB-109E79B1270D}" type="slidenum">
              <a:rPr lang="en-US" smtClean="0"/>
              <a:pPr/>
              <a:t>‹#›</a:t>
            </a:fld>
            <a:endParaRPr lang="en-US" dirty="0"/>
          </a:p>
        </p:txBody>
      </p:sp>
    </p:spTree>
    <p:extLst>
      <p:ext uri="{BB962C8B-B14F-4D97-AF65-F5344CB8AC3E}">
        <p14:creationId xmlns:p14="http://schemas.microsoft.com/office/powerpoint/2010/main" xmlns="" val="2579707673"/>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64" r:id="rId3"/>
    <p:sldLayoutId id="2147483670" r:id="rId4"/>
  </p:sldLayoutIdLst>
  <p:hf hdr="0" dt="0"/>
  <p:txStyles>
    <p:titleStyle>
      <a:lvl1pPr algn="ctr"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3"/>
          <p:cNvSpPr txBox="1">
            <a:spLocks/>
          </p:cNvSpPr>
          <p:nvPr/>
        </p:nvSpPr>
        <p:spPr>
          <a:xfrm>
            <a:off x="245315" y="224434"/>
            <a:ext cx="6364492" cy="1178481"/>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smtClean="0">
                <a:solidFill>
                  <a:schemeClr val="accent1">
                    <a:lumMod val="50000"/>
                  </a:schemeClr>
                </a:solidFill>
              </a:rPr>
              <a:t>Part I: Corporate Social Responsibility</a:t>
            </a:r>
          </a:p>
          <a:p>
            <a:pPr marL="0" indent="0">
              <a:buNone/>
            </a:pPr>
            <a:r>
              <a:rPr lang="en-US" sz="3200" dirty="0" smtClean="0">
                <a:solidFill>
                  <a:schemeClr val="accent1">
                    <a:lumMod val="50000"/>
                  </a:schemeClr>
                </a:solidFill>
              </a:rPr>
              <a:t>Chapter 1: What Is CSR?</a:t>
            </a:r>
            <a:endParaRPr lang="en-US" sz="3200" dirty="0">
              <a:solidFill>
                <a:schemeClr val="accent1">
                  <a:lumMod val="50000"/>
                </a:schemeClr>
              </a:solidFill>
            </a:endParaRPr>
          </a:p>
        </p:txBody>
      </p:sp>
    </p:spTree>
    <p:extLst>
      <p:ext uri="{BB962C8B-B14F-4D97-AF65-F5344CB8AC3E}">
        <p14:creationId xmlns:p14="http://schemas.microsoft.com/office/powerpoint/2010/main" xmlns="" val="924707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23406" y="694507"/>
            <a:ext cx="7563394" cy="685800"/>
          </a:xfrm>
        </p:spPr>
        <p:txBody>
          <a:bodyPr/>
          <a:lstStyle/>
          <a:p>
            <a:r>
              <a:rPr lang="en-US" dirty="0" smtClean="0"/>
              <a:t>What </a:t>
            </a:r>
            <a:r>
              <a:rPr lang="en-US" dirty="0" smtClean="0"/>
              <a:t>Is CSR</a:t>
            </a:r>
            <a:r>
              <a:rPr lang="en-US" dirty="0" smtClean="0"/>
              <a:t>?</a:t>
            </a:r>
            <a:endParaRPr lang="en-US" dirty="0"/>
          </a:p>
        </p:txBody>
      </p:sp>
      <p:sp>
        <p:nvSpPr>
          <p:cNvPr id="9" name="Content Placeholder 8"/>
          <p:cNvSpPr>
            <a:spLocks noGrp="1"/>
          </p:cNvSpPr>
          <p:nvPr>
            <p:ph idx="4294967295"/>
          </p:nvPr>
        </p:nvSpPr>
        <p:spPr>
          <a:xfrm>
            <a:off x="1123406" y="3278174"/>
            <a:ext cx="7563394" cy="1876697"/>
          </a:xfrm>
        </p:spPr>
        <p:txBody>
          <a:bodyPr>
            <a:normAutofit/>
          </a:bodyPr>
          <a:lstStyle/>
          <a:p>
            <a:r>
              <a:rPr lang="en-US" dirty="0" smtClean="0"/>
              <a:t>What is the relationship between a firm and the societies in which it operates?</a:t>
            </a:r>
          </a:p>
          <a:p>
            <a:pPr lvl="6"/>
            <a:endParaRPr lang="en-US" sz="800" dirty="0" smtClean="0"/>
          </a:p>
          <a:p>
            <a:r>
              <a:rPr lang="en-US" dirty="0" smtClean="0"/>
              <a:t>What responsibility does a firm owe society to self-regulate its actions in pursuit of profit?</a:t>
            </a:r>
            <a:endParaRPr lang="en-US" dirty="0"/>
          </a:p>
        </p:txBody>
      </p:sp>
      <p:sp>
        <p:nvSpPr>
          <p:cNvPr id="10" name="AutoShape 4"/>
          <p:cNvSpPr txBox="1">
            <a:spLocks noChangeArrowheads="1"/>
          </p:cNvSpPr>
          <p:nvPr/>
        </p:nvSpPr>
        <p:spPr bwMode="auto">
          <a:xfrm>
            <a:off x="1702675" y="2001168"/>
            <a:ext cx="6485781" cy="609600"/>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What is the purpose of the for-profit firm?</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spTree>
    <p:extLst>
      <p:ext uri="{BB962C8B-B14F-4D97-AF65-F5344CB8AC3E}">
        <p14:creationId xmlns:p14="http://schemas.microsoft.com/office/powerpoint/2010/main" xmlns="" val="4098111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49530" y="547210"/>
            <a:ext cx="7537270" cy="685800"/>
          </a:xfrm>
        </p:spPr>
        <p:txBody>
          <a:bodyPr/>
          <a:lstStyle/>
          <a:p>
            <a:r>
              <a:rPr lang="en-US" dirty="0" smtClean="0"/>
              <a:t>What </a:t>
            </a:r>
            <a:r>
              <a:rPr lang="en-US" dirty="0" smtClean="0"/>
              <a:t>Is CSR</a:t>
            </a:r>
            <a:r>
              <a:rPr lang="en-US" dirty="0" smtClean="0"/>
              <a:t>?</a:t>
            </a:r>
            <a:endParaRPr lang="en-US" dirty="0"/>
          </a:p>
        </p:txBody>
      </p:sp>
      <p:sp>
        <p:nvSpPr>
          <p:cNvPr id="9" name="Content Placeholder 8"/>
          <p:cNvSpPr>
            <a:spLocks noGrp="1"/>
          </p:cNvSpPr>
          <p:nvPr>
            <p:ph idx="4294967295"/>
          </p:nvPr>
        </p:nvSpPr>
        <p:spPr>
          <a:xfrm>
            <a:off x="1149530" y="1872346"/>
            <a:ext cx="7537269" cy="609600"/>
          </a:xfrm>
        </p:spPr>
        <p:txBody>
          <a:bodyPr/>
          <a:lstStyle/>
          <a:p>
            <a:r>
              <a:rPr lang="en-US" dirty="0" smtClean="0"/>
              <a:t>A new definition of CSR:</a:t>
            </a:r>
            <a:endParaRPr lang="en-US" dirty="0"/>
          </a:p>
        </p:txBody>
      </p:sp>
      <p:sp>
        <p:nvSpPr>
          <p:cNvPr id="10" name="AutoShape 4"/>
          <p:cNvSpPr txBox="1">
            <a:spLocks noChangeArrowheads="1"/>
          </p:cNvSpPr>
          <p:nvPr/>
        </p:nvSpPr>
        <p:spPr bwMode="auto">
          <a:xfrm>
            <a:off x="1001485" y="3124200"/>
            <a:ext cx="7880350" cy="1371600"/>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A responsibility among firms to meet the needs of their stakeholders and a responsibility among stakeholders to hold firms to account for their actions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spTree>
    <p:extLst>
      <p:ext uri="{BB962C8B-B14F-4D97-AF65-F5344CB8AC3E}">
        <p14:creationId xmlns:p14="http://schemas.microsoft.com/office/powerpoint/2010/main" xmlns="" val="1659330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23405" y="563880"/>
            <a:ext cx="7576457" cy="685800"/>
          </a:xfrm>
        </p:spPr>
        <p:txBody>
          <a:bodyPr>
            <a:normAutofit/>
          </a:bodyPr>
          <a:lstStyle/>
          <a:p>
            <a:r>
              <a:rPr lang="en-US" dirty="0" smtClean="0"/>
              <a:t>The CSR Hierarchy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8933" y="2198919"/>
            <a:ext cx="7505557" cy="3287486"/>
          </a:xfrm>
          <a:prstGeom prst="rect">
            <a:avLst/>
          </a:prstGeom>
        </p:spPr>
      </p:pic>
    </p:spTree>
    <p:extLst>
      <p:ext uri="{BB962C8B-B14F-4D97-AF65-F5344CB8AC3E}">
        <p14:creationId xmlns:p14="http://schemas.microsoft.com/office/powerpoint/2010/main" xmlns="" val="3704772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36468" y="19589"/>
            <a:ext cx="7550332" cy="685800"/>
          </a:xfrm>
        </p:spPr>
        <p:txBody>
          <a:bodyPr/>
          <a:lstStyle/>
          <a:p>
            <a:r>
              <a:rPr lang="en-US" dirty="0" smtClean="0"/>
              <a:t>The Evolution of CSR</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79573" y="687423"/>
            <a:ext cx="3821974" cy="5666785"/>
          </a:xfrm>
          <a:prstGeom prst="rect">
            <a:avLst/>
          </a:prstGeom>
        </p:spPr>
      </p:pic>
    </p:spTree>
    <p:extLst>
      <p:ext uri="{BB962C8B-B14F-4D97-AF65-F5344CB8AC3E}">
        <p14:creationId xmlns:p14="http://schemas.microsoft.com/office/powerpoint/2010/main" xmlns="" val="1783264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01782" y="576940"/>
            <a:ext cx="7485018" cy="685800"/>
          </a:xfrm>
        </p:spPr>
        <p:txBody>
          <a:bodyPr/>
          <a:lstStyle/>
          <a:p>
            <a:r>
              <a:rPr lang="en-US" dirty="0" smtClean="0"/>
              <a:t>Foundations of CSR</a:t>
            </a:r>
            <a:endParaRPr lang="en-US" dirty="0"/>
          </a:p>
        </p:txBody>
      </p:sp>
      <p:sp>
        <p:nvSpPr>
          <p:cNvPr id="9" name="Content Placeholder 8"/>
          <p:cNvSpPr>
            <a:spLocks noGrp="1"/>
          </p:cNvSpPr>
          <p:nvPr>
            <p:ph idx="4294967295"/>
          </p:nvPr>
        </p:nvSpPr>
        <p:spPr>
          <a:xfrm>
            <a:off x="1201782" y="1676401"/>
            <a:ext cx="7485017" cy="609600"/>
          </a:xfrm>
        </p:spPr>
        <p:txBody>
          <a:bodyPr/>
          <a:lstStyle/>
          <a:p>
            <a:r>
              <a:rPr lang="en-US" dirty="0" smtClean="0"/>
              <a:t>An ethical argument for CSR:</a:t>
            </a:r>
            <a:endParaRPr lang="en-US" dirty="0"/>
          </a:p>
        </p:txBody>
      </p:sp>
      <p:sp>
        <p:nvSpPr>
          <p:cNvPr id="10" name="AutoShape 4"/>
          <p:cNvSpPr txBox="1">
            <a:spLocks noChangeArrowheads="1"/>
          </p:cNvSpPr>
          <p:nvPr/>
        </p:nvSpPr>
        <p:spPr bwMode="auto">
          <a:xfrm>
            <a:off x="1124609" y="2438400"/>
            <a:ext cx="7609944" cy="3352800"/>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CSR is an argument based on two forms of ethical </a:t>
            </a:r>
            <a:r>
              <a:rPr lang="en-US" sz="2400" dirty="0" smtClean="0"/>
              <a:t>reasoning--</a:t>
            </a:r>
            <a:r>
              <a:rPr lang="en-US" sz="2400" i="1" dirty="0" err="1" smtClean="0"/>
              <a:t>consequentialist</a:t>
            </a:r>
            <a:r>
              <a:rPr lang="en-US" sz="2400" dirty="0" smtClean="0"/>
              <a:t> </a:t>
            </a:r>
            <a:r>
              <a:rPr lang="en-US" sz="2400" dirty="0"/>
              <a:t>(utilitarian) and </a:t>
            </a:r>
            <a:r>
              <a:rPr lang="en-US" sz="2400" i="1" dirty="0"/>
              <a:t>categorical</a:t>
            </a:r>
            <a:r>
              <a:rPr lang="en-US" sz="2400" dirty="0"/>
              <a:t> (Kantian). Consequentialist reasoning justifies action in terms of the outcomes generated (the greatest good for the greatest number of people), while categorical reasoning justifies action in terms of the principles by which that action is carried out (the application of core ethical principles, regardless of the </a:t>
            </a:r>
            <a:r>
              <a:rPr lang="en-US" sz="2400" dirty="0" smtClean="0"/>
              <a:t>outcomes).</a:t>
            </a:r>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
        <p:nvSpPr>
          <p:cNvPr id="4" name="Footer Placeholder 3"/>
          <p:cNvSpPr>
            <a:spLocks noGrp="1"/>
          </p:cNvSpPr>
          <p:nvPr>
            <p:ph type="ftr" sz="quarter" idx="3"/>
          </p:nvPr>
        </p:nvSpPr>
        <p:spPr/>
        <p:txBody>
          <a:bodyPr/>
          <a:lstStyle/>
          <a:p>
            <a:r>
              <a:rPr lang="en-IN" sz="1050" dirty="0" smtClean="0">
                <a:latin typeface="+mn-lt"/>
                <a:cs typeface="Calibri" panose="020F0502020204030204" pitchFamily="34" charset="0"/>
              </a:rPr>
              <a:t>Chandler, </a:t>
            </a:r>
            <a:r>
              <a:rPr lang="en-IN" sz="1050" i="1" dirty="0" smtClean="0">
                <a:latin typeface="+mn-lt"/>
                <a:cs typeface="Calibri" panose="020F0502020204030204" pitchFamily="34" charset="0"/>
              </a:rPr>
              <a:t>Strategic Corporate Social Responsibility, 5e</a:t>
            </a:r>
            <a:r>
              <a:rPr lang="en-IN" sz="1050" dirty="0" smtClean="0">
                <a:latin typeface="+mn-lt"/>
                <a:cs typeface="Calibri" panose="020F0502020204030204" pitchFamily="34" charset="0"/>
              </a:rPr>
              <a:t>. © SAGE Publishing, 2020</a:t>
            </a:r>
            <a:endParaRPr lang="en-US" sz="1050" dirty="0" smtClean="0">
              <a:latin typeface="+mn-lt"/>
              <a:cs typeface="Calibri" panose="020F0502020204030204" pitchFamily="34" charset="0"/>
            </a:endParaRPr>
          </a:p>
        </p:txBody>
      </p:sp>
    </p:spTree>
    <p:extLst>
      <p:ext uri="{BB962C8B-B14F-4D97-AF65-F5344CB8AC3E}">
        <p14:creationId xmlns:p14="http://schemas.microsoft.com/office/powerpoint/2010/main" xmlns="" val="354818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10342" y="485501"/>
            <a:ext cx="7576457" cy="685800"/>
          </a:xfrm>
        </p:spPr>
        <p:txBody>
          <a:bodyPr/>
          <a:lstStyle/>
          <a:p>
            <a:r>
              <a:rPr lang="en-US" dirty="0" smtClean="0"/>
              <a:t>Foundations of CSR</a:t>
            </a:r>
            <a:endParaRPr lang="en-US" dirty="0"/>
          </a:p>
        </p:txBody>
      </p:sp>
      <p:sp>
        <p:nvSpPr>
          <p:cNvPr id="9" name="Content Placeholder 8"/>
          <p:cNvSpPr>
            <a:spLocks noGrp="1"/>
          </p:cNvSpPr>
          <p:nvPr>
            <p:ph idx="4294967295"/>
          </p:nvPr>
        </p:nvSpPr>
        <p:spPr>
          <a:xfrm>
            <a:off x="1110342" y="1676400"/>
            <a:ext cx="7576458" cy="648789"/>
          </a:xfrm>
        </p:spPr>
        <p:txBody>
          <a:bodyPr/>
          <a:lstStyle/>
          <a:p>
            <a:r>
              <a:rPr lang="en-US" smtClean="0"/>
              <a:t>A moral argument for CSR:</a:t>
            </a:r>
            <a:endParaRPr lang="en-US" dirty="0"/>
          </a:p>
        </p:txBody>
      </p:sp>
      <p:sp>
        <p:nvSpPr>
          <p:cNvPr id="10" name="AutoShape 4"/>
          <p:cNvSpPr txBox="1">
            <a:spLocks noChangeArrowheads="1"/>
          </p:cNvSpPr>
          <p:nvPr/>
        </p:nvSpPr>
        <p:spPr bwMode="auto">
          <a:xfrm>
            <a:off x="1145623" y="2419932"/>
            <a:ext cx="7499433" cy="3339737"/>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CSR is an argument of moral reasoning that reflects the relationship between a company and the society </a:t>
            </a:r>
            <a:r>
              <a:rPr lang="en-US" sz="2400" dirty="0" smtClean="0"/>
              <a:t>within which </a:t>
            </a:r>
            <a:r>
              <a:rPr lang="en-US" sz="2400" dirty="0"/>
              <a:t>it operates. It assumes </a:t>
            </a:r>
            <a:r>
              <a:rPr lang="en-US" sz="2400" dirty="0" smtClean="0"/>
              <a:t>firms </a:t>
            </a:r>
            <a:r>
              <a:rPr lang="en-US" sz="2400" dirty="0"/>
              <a:t>recognize that </a:t>
            </a:r>
            <a:r>
              <a:rPr lang="en-US" sz="2400" dirty="0" smtClean="0"/>
              <a:t>they </a:t>
            </a:r>
            <a:r>
              <a:rPr lang="en-US" sz="2400" dirty="0"/>
              <a:t>do not exist in a vacuum and that their ability to operate and achieve </a:t>
            </a:r>
            <a:r>
              <a:rPr lang="en-US" sz="2400" dirty="0" smtClean="0"/>
              <a:t>success comes as </a:t>
            </a:r>
            <a:r>
              <a:rPr lang="en-US" sz="2400" dirty="0"/>
              <a:t>much from societal resources (e.g., infrastructure, </a:t>
            </a:r>
            <a:r>
              <a:rPr lang="en-US" sz="2400" dirty="0" smtClean="0"/>
              <a:t>rule </a:t>
            </a:r>
            <a:r>
              <a:rPr lang="en-US" sz="2400" dirty="0"/>
              <a:t>of </a:t>
            </a:r>
            <a:r>
              <a:rPr lang="en-US" sz="2400" dirty="0" smtClean="0"/>
              <a:t>law, educated employees) </a:t>
            </a:r>
            <a:r>
              <a:rPr lang="en-US" sz="2400" dirty="0"/>
              <a:t>and consent (e.g., social </a:t>
            </a:r>
            <a:r>
              <a:rPr lang="en-US" sz="2400" dirty="0" smtClean="0"/>
              <a:t>contract, license to operate) as it does from internal factors.</a:t>
            </a:r>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spTree>
    <p:extLst>
      <p:ext uri="{BB962C8B-B14F-4D97-AF65-F5344CB8AC3E}">
        <p14:creationId xmlns:p14="http://schemas.microsoft.com/office/powerpoint/2010/main" xmlns="" val="3874070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10342" y="524689"/>
            <a:ext cx="7576457" cy="685800"/>
          </a:xfrm>
        </p:spPr>
        <p:txBody>
          <a:bodyPr/>
          <a:lstStyle/>
          <a:p>
            <a:r>
              <a:rPr lang="en-US" smtClean="0"/>
              <a:t>Foundations of CSR</a:t>
            </a:r>
            <a:endParaRPr lang="en-US" dirty="0"/>
          </a:p>
        </p:txBody>
      </p:sp>
      <p:sp>
        <p:nvSpPr>
          <p:cNvPr id="9" name="Content Placeholder 8"/>
          <p:cNvSpPr>
            <a:spLocks noGrp="1"/>
          </p:cNvSpPr>
          <p:nvPr>
            <p:ph idx="4294967295"/>
          </p:nvPr>
        </p:nvSpPr>
        <p:spPr>
          <a:xfrm>
            <a:off x="1110342" y="1676400"/>
            <a:ext cx="7576458" cy="570411"/>
          </a:xfrm>
        </p:spPr>
        <p:txBody>
          <a:bodyPr/>
          <a:lstStyle/>
          <a:p>
            <a:r>
              <a:rPr lang="en-US" dirty="0" smtClean="0"/>
              <a:t>A rational argument for CSR:</a:t>
            </a:r>
            <a:endParaRPr lang="en-US" dirty="0"/>
          </a:p>
        </p:txBody>
      </p:sp>
      <p:sp>
        <p:nvSpPr>
          <p:cNvPr id="10" name="AutoShape 4"/>
          <p:cNvSpPr txBox="1">
            <a:spLocks noChangeArrowheads="1"/>
          </p:cNvSpPr>
          <p:nvPr/>
        </p:nvSpPr>
        <p:spPr bwMode="auto">
          <a:xfrm>
            <a:off x="996168" y="2451463"/>
            <a:ext cx="7885074" cy="3352800"/>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CSR is a rational argument that focuses on the benefits </a:t>
            </a:r>
            <a:br>
              <a:rPr lang="en-US" sz="2400" dirty="0"/>
            </a:br>
            <a:r>
              <a:rPr lang="en-US" sz="2400" dirty="0"/>
              <a:t>to performance of avoiding external constraints. Adopting the path of least resistance with regard to issues of </a:t>
            </a:r>
            <a:br>
              <a:rPr lang="en-US" sz="2400" dirty="0"/>
            </a:br>
            <a:r>
              <a:rPr lang="en-US" sz="2400" dirty="0"/>
              <a:t>concern makes common and business sense. In today’s globalized world, where </a:t>
            </a:r>
            <a:r>
              <a:rPr lang="en-US" sz="2400" dirty="0" smtClean="0"/>
              <a:t>firms </a:t>
            </a:r>
            <a:r>
              <a:rPr lang="en-US" sz="2400" dirty="0"/>
              <a:t>are empowered to enact change, CSR represents a means of anticipating and reflecting societal concerns to minimize operational and financial sanctions.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spTree>
    <p:extLst>
      <p:ext uri="{BB962C8B-B14F-4D97-AF65-F5344CB8AC3E}">
        <p14:creationId xmlns:p14="http://schemas.microsoft.com/office/powerpoint/2010/main" xmlns="" val="2284533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36468" y="616129"/>
            <a:ext cx="7550331" cy="685800"/>
          </a:xfrm>
        </p:spPr>
        <p:txBody>
          <a:bodyPr/>
          <a:lstStyle/>
          <a:p>
            <a:r>
              <a:rPr lang="en-US" dirty="0" smtClean="0"/>
              <a:t>Foundations of CSR</a:t>
            </a:r>
            <a:endParaRPr lang="en-US" dirty="0"/>
          </a:p>
        </p:txBody>
      </p:sp>
      <p:sp>
        <p:nvSpPr>
          <p:cNvPr id="9" name="Content Placeholder 8"/>
          <p:cNvSpPr>
            <a:spLocks noGrp="1"/>
          </p:cNvSpPr>
          <p:nvPr>
            <p:ph idx="4294967295"/>
          </p:nvPr>
        </p:nvSpPr>
        <p:spPr>
          <a:xfrm>
            <a:off x="1136468" y="1676400"/>
            <a:ext cx="7550332" cy="570411"/>
          </a:xfrm>
        </p:spPr>
        <p:txBody>
          <a:bodyPr/>
          <a:lstStyle/>
          <a:p>
            <a:r>
              <a:rPr lang="en-US" dirty="0" smtClean="0"/>
              <a:t>An economic argument for CSR:</a:t>
            </a:r>
            <a:endParaRPr lang="en-US" dirty="0"/>
          </a:p>
        </p:txBody>
      </p:sp>
      <p:sp>
        <p:nvSpPr>
          <p:cNvPr id="10" name="AutoShape 4"/>
          <p:cNvSpPr txBox="1">
            <a:spLocks noChangeArrowheads="1"/>
          </p:cNvSpPr>
          <p:nvPr/>
        </p:nvSpPr>
        <p:spPr bwMode="auto">
          <a:xfrm>
            <a:off x="1124611" y="2464526"/>
            <a:ext cx="7549130" cy="3352800"/>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CSR is an argument of economic self-interest for business. CSR adds value because it allows </a:t>
            </a:r>
            <a:r>
              <a:rPr lang="en-US" sz="2400" dirty="0" smtClean="0"/>
              <a:t>firms </a:t>
            </a:r>
            <a:r>
              <a:rPr lang="en-US" sz="2400" dirty="0"/>
              <a:t>to reflect </a:t>
            </a:r>
            <a:r>
              <a:rPr lang="en-US" sz="2400" dirty="0" smtClean="0"/>
              <a:t>the </a:t>
            </a:r>
            <a:r>
              <a:rPr lang="en-US" sz="2400" dirty="0"/>
              <a:t>needs and concerns of their various </a:t>
            </a:r>
            <a:r>
              <a:rPr lang="en-US" sz="2400" dirty="0" smtClean="0"/>
              <a:t>stakeholder groups</a:t>
            </a:r>
            <a:r>
              <a:rPr lang="en-US" sz="2400" dirty="0"/>
              <a:t>. By doing so, the firm is more likely to </a:t>
            </a:r>
            <a:r>
              <a:rPr lang="en-US" sz="2400" dirty="0" smtClean="0"/>
              <a:t>create greater </a:t>
            </a:r>
            <a:r>
              <a:rPr lang="en-US" sz="2400" dirty="0"/>
              <a:t>value and, as a result, retain the loyalty </a:t>
            </a:r>
            <a:r>
              <a:rPr lang="en-US" sz="2400" dirty="0" smtClean="0"/>
              <a:t>of </a:t>
            </a:r>
            <a:r>
              <a:rPr lang="en-US" sz="2400" dirty="0"/>
              <a:t>those stakeholders. Simply </a:t>
            </a:r>
            <a:r>
              <a:rPr lang="en-US" sz="2400" dirty="0" smtClean="0"/>
              <a:t>put, CSR </a:t>
            </a:r>
            <a:r>
              <a:rPr lang="en-US" sz="2400" dirty="0"/>
              <a:t>is a </a:t>
            </a:r>
            <a:r>
              <a:rPr lang="en-US" sz="2400" dirty="0" smtClean="0"/>
              <a:t>way </a:t>
            </a:r>
            <a:r>
              <a:rPr lang="en-US" sz="2400" dirty="0"/>
              <a:t>of matching corporate operations with stakeholder values and expectations that are </a:t>
            </a:r>
            <a:r>
              <a:rPr lang="en-US" sz="2400" dirty="0" smtClean="0"/>
              <a:t>constantly evolving</a:t>
            </a:r>
            <a:r>
              <a:rPr lang="en-US" sz="2400" dirty="0"/>
              <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
        <p:nvSpPr>
          <p:cNvPr id="4" name="Footer Placeholder 3"/>
          <p:cNvSpPr>
            <a:spLocks noGrp="1"/>
          </p:cNvSpPr>
          <p:nvPr>
            <p:ph type="ftr" sz="quarter" idx="3"/>
          </p:nvPr>
        </p:nvSpPr>
        <p:spPr/>
        <p:txBody>
          <a:bodyPr/>
          <a:lstStyle/>
          <a:p>
            <a:r>
              <a:rPr lang="en-IN" sz="1050" dirty="0" smtClean="0">
                <a:latin typeface="+mn-lt"/>
                <a:cs typeface="Calibri" panose="020F0502020204030204" pitchFamily="34" charset="0"/>
              </a:rPr>
              <a:t>Chandler, </a:t>
            </a:r>
            <a:r>
              <a:rPr lang="en-IN" sz="1050" i="1" dirty="0" smtClean="0">
                <a:latin typeface="+mn-lt"/>
                <a:cs typeface="Calibri" panose="020F0502020204030204" pitchFamily="34" charset="0"/>
              </a:rPr>
              <a:t>Strategic Corporate Social Responsibility, 5e</a:t>
            </a:r>
            <a:r>
              <a:rPr lang="en-IN" sz="1050" dirty="0" smtClean="0">
                <a:latin typeface="+mn-lt"/>
                <a:cs typeface="Calibri" panose="020F0502020204030204" pitchFamily="34" charset="0"/>
              </a:rPr>
              <a:t>. © SAGE Publishing, 2020</a:t>
            </a:r>
            <a:endParaRPr lang="en-US" sz="1050" dirty="0" smtClean="0">
              <a:latin typeface="+mn-lt"/>
              <a:cs typeface="Calibri" panose="020F0502020204030204" pitchFamily="34" charset="0"/>
            </a:endParaRPr>
          </a:p>
        </p:txBody>
      </p:sp>
    </p:spTree>
    <p:extLst>
      <p:ext uri="{BB962C8B-B14F-4D97-AF65-F5344CB8AC3E}">
        <p14:creationId xmlns:p14="http://schemas.microsoft.com/office/powerpoint/2010/main" xmlns="" val="77440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10342" y="668381"/>
            <a:ext cx="7576457" cy="685800"/>
          </a:xfrm>
        </p:spPr>
        <p:txBody>
          <a:bodyPr/>
          <a:lstStyle/>
          <a:p>
            <a:r>
              <a:rPr lang="en-US" dirty="0" smtClean="0"/>
              <a:t>Strategic CSR Debate</a:t>
            </a:r>
            <a:endParaRPr lang="en-US" dirty="0"/>
          </a:p>
        </p:txBody>
      </p:sp>
      <p:sp>
        <p:nvSpPr>
          <p:cNvPr id="9" name="Content Placeholder 8"/>
          <p:cNvSpPr>
            <a:spLocks noGrp="1"/>
          </p:cNvSpPr>
          <p:nvPr>
            <p:ph idx="4294967295"/>
          </p:nvPr>
        </p:nvSpPr>
        <p:spPr>
          <a:xfrm>
            <a:off x="1110342" y="2011531"/>
            <a:ext cx="7576458" cy="648789"/>
          </a:xfrm>
        </p:spPr>
        <p:txBody>
          <a:bodyPr/>
          <a:lstStyle/>
          <a:p>
            <a:r>
              <a:rPr lang="en-US" dirty="0" smtClean="0"/>
              <a:t>Motion:</a:t>
            </a:r>
            <a:endParaRPr lang="en-US" dirty="0"/>
          </a:p>
        </p:txBody>
      </p:sp>
      <p:sp>
        <p:nvSpPr>
          <p:cNvPr id="10" name="AutoShape 4"/>
          <p:cNvSpPr txBox="1">
            <a:spLocks noChangeArrowheads="1"/>
          </p:cNvSpPr>
          <p:nvPr/>
        </p:nvSpPr>
        <p:spPr bwMode="auto">
          <a:xfrm>
            <a:off x="1088574" y="3139963"/>
            <a:ext cx="7620000" cy="559676"/>
          </a:xfrm>
          <a:prstGeom prst="roundRect">
            <a:avLst>
              <a:gd name="adj" fmla="val 16667"/>
            </a:avLst>
          </a:prstGeom>
          <a:solidFill>
            <a:srgbClr val="C0C0C0">
              <a:alpha val="50195"/>
            </a:srgbClr>
          </a:solidFill>
          <a:ln>
            <a:solidFill>
              <a:srgbClr val="000000"/>
            </a:solidFill>
            <a:round/>
            <a:headEnd/>
            <a:tailEnd/>
          </a:ln>
        </p:spPr>
        <p:txBody>
          <a:bodyPr/>
          <a:lstStyle>
            <a:lvl1pPr marL="342900" indent="-342900" algn="l" rtl="0" eaLnBrk="0" fontAlgn="base" hangingPunct="0">
              <a:spcBef>
                <a:spcPct val="20000"/>
              </a:spcBef>
              <a:spcAft>
                <a:spcPct val="0"/>
              </a:spcAft>
              <a:buClr>
                <a:srgbClr val="AA9C8F"/>
              </a:buClr>
              <a:buFont typeface="Wingdings" panose="05000000000000000000" pitchFamily="2" charset="2"/>
              <a:buChar char="§"/>
              <a:defRPr sz="2800">
                <a:solidFill>
                  <a:srgbClr val="4D4D4D"/>
                </a:solidFill>
                <a:latin typeface="Calibri" pitchFamily="34" charset="0"/>
                <a:ea typeface="+mn-ea"/>
                <a:cs typeface="+mn-cs"/>
              </a:defRPr>
            </a:lvl1pPr>
            <a:lvl2pPr marL="742950" indent="-285750" algn="l" rtl="0" eaLnBrk="0" fontAlgn="base" hangingPunct="0">
              <a:spcBef>
                <a:spcPct val="20000"/>
              </a:spcBef>
              <a:spcAft>
                <a:spcPct val="0"/>
              </a:spcAft>
              <a:buClr>
                <a:srgbClr val="C75B12"/>
              </a:buClr>
              <a:buFont typeface="Wingdings" panose="05000000000000000000"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rgbClr val="C75B12"/>
              </a:buClr>
              <a:buFont typeface="Wingdings" panose="05000000000000000000" pitchFamily="2" charset="2"/>
              <a:buChar char="§"/>
              <a:defRPr sz="2200">
                <a:solidFill>
                  <a:schemeClr val="tx1"/>
                </a:solidFill>
                <a:latin typeface="Calibri" pitchFamily="34" charset="0"/>
              </a:defRPr>
            </a:lvl3pPr>
            <a:lvl4pPr marL="16002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4pPr>
            <a:lvl5pPr marL="2057400" indent="-228600" algn="l" rtl="0" eaLnBrk="0" fontAlgn="base" hangingPunct="0">
              <a:spcBef>
                <a:spcPct val="20000"/>
              </a:spcBef>
              <a:spcAft>
                <a:spcPct val="0"/>
              </a:spcAft>
              <a:buClr>
                <a:srgbClr val="C75B12"/>
              </a:buClr>
              <a:buFont typeface="Wingdings" panose="05000000000000000000" pitchFamily="2" charset="2"/>
              <a:buChar char="§"/>
              <a:defRPr sz="2000">
                <a:solidFill>
                  <a:schemeClr val="tx1"/>
                </a:solidFill>
                <a:latin typeface="Calibri" pitchFamily="34" charset="0"/>
              </a:defRPr>
            </a:lvl5pPr>
            <a:lvl6pPr marL="25146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C75B12"/>
              </a:buClr>
              <a:buFont typeface="Wingdings" pitchFamily="2" charset="2"/>
              <a:buChar char="§"/>
              <a:defRPr sz="2000">
                <a:solidFill>
                  <a:schemeClr val="tx1"/>
                </a:solidFill>
                <a:latin typeface="+mn-lt"/>
              </a:defRPr>
            </a:lvl9pPr>
          </a:lstStyle>
          <a:p>
            <a:pPr marL="0" indent="0" algn="ctr">
              <a:buNone/>
            </a:pPr>
            <a:r>
              <a:rPr lang="en-US" sz="2400" dirty="0"/>
              <a:t>There are no absolute ethical </a:t>
            </a:r>
            <a:r>
              <a:rPr lang="en-US" sz="2400" dirty="0" smtClean="0"/>
              <a:t>or </a:t>
            </a:r>
            <a:r>
              <a:rPr lang="en-US" sz="2400" dirty="0"/>
              <a:t>moral </a:t>
            </a:r>
            <a:r>
              <a:rPr lang="en-US" sz="2400" dirty="0" smtClean="0"/>
              <a:t>standards.</a:t>
            </a:r>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
        <p:nvSpPr>
          <p:cNvPr id="4" name="Footer Placeholder 3"/>
          <p:cNvSpPr>
            <a:spLocks noGrp="1"/>
          </p:cNvSpPr>
          <p:nvPr>
            <p:ph type="ftr" sz="quarter" idx="3"/>
          </p:nvPr>
        </p:nvSpPr>
        <p:spPr/>
        <p:txBody>
          <a:bodyPr/>
          <a:lstStyle/>
          <a:p>
            <a:r>
              <a:rPr lang="en-IN" sz="1050" dirty="0" smtClean="0">
                <a:latin typeface="+mn-lt"/>
                <a:cs typeface="Calibri" panose="020F0502020204030204" pitchFamily="34" charset="0"/>
              </a:rPr>
              <a:t>Chandler, </a:t>
            </a:r>
            <a:r>
              <a:rPr lang="en-IN" sz="1050" i="1" dirty="0" smtClean="0">
                <a:latin typeface="+mn-lt"/>
                <a:cs typeface="Calibri" panose="020F0502020204030204" pitchFamily="34" charset="0"/>
              </a:rPr>
              <a:t>Strategic Corporate Social Responsibility, 5e</a:t>
            </a:r>
            <a:r>
              <a:rPr lang="en-IN" sz="1050" dirty="0" smtClean="0">
                <a:latin typeface="+mn-lt"/>
                <a:cs typeface="Calibri" panose="020F0502020204030204" pitchFamily="34" charset="0"/>
              </a:rPr>
              <a:t>. © SAGE Publishing, 2020</a:t>
            </a:r>
            <a:endParaRPr lang="en-US" sz="1050" dirty="0" smtClean="0">
              <a:latin typeface="+mn-lt"/>
              <a:cs typeface="Calibri" panose="020F0502020204030204" pitchFamily="34" charset="0"/>
            </a:endParaRPr>
          </a:p>
        </p:txBody>
      </p:sp>
    </p:spTree>
    <p:extLst>
      <p:ext uri="{BB962C8B-B14F-4D97-AF65-F5344CB8AC3E}">
        <p14:creationId xmlns:p14="http://schemas.microsoft.com/office/powerpoint/2010/main" xmlns="" val="1605326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10342" y="298869"/>
            <a:ext cx="7576457" cy="685800"/>
          </a:xfrm>
        </p:spPr>
        <p:txBody>
          <a:bodyPr/>
          <a:lstStyle/>
          <a:p>
            <a:r>
              <a:rPr lang="en-US" dirty="0" smtClean="0"/>
              <a:t>Questions for Discussion and Review</a:t>
            </a:r>
            <a:endParaRPr lang="en-US" dirty="0"/>
          </a:p>
        </p:txBody>
      </p:sp>
      <p:sp>
        <p:nvSpPr>
          <p:cNvPr id="9" name="Content Placeholder 8"/>
          <p:cNvSpPr>
            <a:spLocks noGrp="1"/>
          </p:cNvSpPr>
          <p:nvPr>
            <p:ph idx="4294967295"/>
          </p:nvPr>
        </p:nvSpPr>
        <p:spPr>
          <a:xfrm>
            <a:off x="1110342" y="984669"/>
            <a:ext cx="7576457" cy="5115685"/>
          </a:xfrm>
        </p:spPr>
        <p:txBody>
          <a:bodyPr>
            <a:noAutofit/>
          </a:bodyPr>
          <a:lstStyle/>
          <a:p>
            <a:pPr marL="457200" indent="-457200">
              <a:lnSpc>
                <a:spcPct val="100000"/>
              </a:lnSpc>
              <a:spcBef>
                <a:spcPts val="0"/>
              </a:spcBef>
              <a:spcAft>
                <a:spcPts val="1200"/>
              </a:spcAft>
              <a:buFont typeface="+mj-lt"/>
              <a:buAutoNum type="arabicPeriod"/>
            </a:pPr>
            <a:r>
              <a:rPr lang="en-US" sz="1800" dirty="0" smtClean="0">
                <a:solidFill>
                  <a:schemeClr val="tx1">
                    <a:lumMod val="75000"/>
                    <a:lumOff val="25000"/>
                  </a:schemeClr>
                </a:solidFill>
              </a:rPr>
              <a:t>What </a:t>
            </a:r>
            <a:r>
              <a:rPr lang="en-US" sz="1800" dirty="0">
                <a:solidFill>
                  <a:schemeClr val="tx1">
                    <a:lumMod val="75000"/>
                    <a:lumOff val="25000"/>
                  </a:schemeClr>
                </a:solidFill>
              </a:rPr>
              <a:t>is the purpose of the for-profit firm? What value does it create for society?</a:t>
            </a:r>
          </a:p>
          <a:p>
            <a:pPr marL="457200" indent="-457200">
              <a:lnSpc>
                <a:spcPct val="100000"/>
              </a:lnSpc>
              <a:spcBef>
                <a:spcPts val="0"/>
              </a:spcBef>
              <a:spcAft>
                <a:spcPts val="1200"/>
              </a:spcAft>
              <a:buFont typeface="+mj-lt"/>
              <a:buAutoNum type="arabicPeriod"/>
            </a:pPr>
            <a:r>
              <a:rPr lang="en-US" sz="1800" dirty="0" smtClean="0">
                <a:solidFill>
                  <a:schemeClr val="tx1">
                    <a:lumMod val="75000"/>
                    <a:lumOff val="25000"/>
                  </a:schemeClr>
                </a:solidFill>
              </a:rPr>
              <a:t>Define </a:t>
            </a:r>
            <a:r>
              <a:rPr lang="en-US" sz="1800" i="1" dirty="0">
                <a:solidFill>
                  <a:schemeClr val="tx1">
                    <a:lumMod val="75000"/>
                    <a:lumOff val="25000"/>
                  </a:schemeClr>
                </a:solidFill>
              </a:rPr>
              <a:t>corporate social responsibility</a:t>
            </a:r>
            <a:r>
              <a:rPr lang="en-US" sz="1800" dirty="0">
                <a:solidFill>
                  <a:schemeClr val="tx1">
                    <a:lumMod val="75000"/>
                    <a:lumOff val="25000"/>
                  </a:schemeClr>
                </a:solidFill>
              </a:rPr>
              <a:t>. What arguments in favor of CSR seem most important to you? Are these factors prevalent among firms today, or are they rare?</a:t>
            </a:r>
          </a:p>
          <a:p>
            <a:pPr marL="457200" indent="-457200">
              <a:lnSpc>
                <a:spcPct val="100000"/>
              </a:lnSpc>
              <a:spcBef>
                <a:spcPts val="0"/>
              </a:spcBef>
              <a:spcAft>
                <a:spcPts val="1200"/>
              </a:spcAft>
              <a:buFont typeface="+mj-lt"/>
              <a:buAutoNum type="arabicPeriod"/>
            </a:pPr>
            <a:r>
              <a:rPr lang="en-US" sz="1800" dirty="0" smtClean="0">
                <a:solidFill>
                  <a:schemeClr val="tx1">
                    <a:lumMod val="75000"/>
                    <a:lumOff val="25000"/>
                  </a:schemeClr>
                </a:solidFill>
              </a:rPr>
              <a:t>What </a:t>
            </a:r>
            <a:r>
              <a:rPr lang="en-US" sz="1800" dirty="0">
                <a:solidFill>
                  <a:schemeClr val="tx1">
                    <a:lumMod val="75000"/>
                    <a:lumOff val="25000"/>
                  </a:schemeClr>
                </a:solidFill>
              </a:rPr>
              <a:t>are the four responsibilities of a firm outlined in Archie Carroll’s </a:t>
            </a:r>
            <a:r>
              <a:rPr lang="en-US" sz="1800" i="1" dirty="0">
                <a:solidFill>
                  <a:schemeClr val="tx1">
                    <a:lumMod val="75000"/>
                    <a:lumOff val="25000"/>
                  </a:schemeClr>
                </a:solidFill>
              </a:rPr>
              <a:t>pyramid of CSR</a:t>
            </a:r>
            <a:r>
              <a:rPr lang="en-US" sz="1800" dirty="0">
                <a:solidFill>
                  <a:schemeClr val="tx1">
                    <a:lumMod val="75000"/>
                    <a:lumOff val="25000"/>
                  </a:schemeClr>
                </a:solidFill>
              </a:rPr>
              <a:t> model? Illustrate your definitions of each level with corporate examples.</a:t>
            </a:r>
          </a:p>
          <a:p>
            <a:pPr marL="457200" indent="-457200">
              <a:lnSpc>
                <a:spcPct val="100000"/>
              </a:lnSpc>
              <a:spcBef>
                <a:spcPts val="0"/>
              </a:spcBef>
              <a:spcAft>
                <a:spcPts val="1200"/>
              </a:spcAft>
              <a:buFont typeface="+mj-lt"/>
              <a:buAutoNum type="arabicPeriod"/>
            </a:pPr>
            <a:r>
              <a:rPr lang="en-US" sz="1800" dirty="0" smtClean="0">
                <a:solidFill>
                  <a:schemeClr val="tx1">
                    <a:lumMod val="75000"/>
                    <a:lumOff val="25000"/>
                  </a:schemeClr>
                </a:solidFill>
              </a:rPr>
              <a:t>Milton </a:t>
            </a:r>
            <a:r>
              <a:rPr lang="en-US" sz="1800" dirty="0">
                <a:solidFill>
                  <a:schemeClr val="tx1">
                    <a:lumMod val="75000"/>
                    <a:lumOff val="25000"/>
                  </a:schemeClr>
                </a:solidFill>
              </a:rPr>
              <a:t>Friedman stated that “few trends could so thoroughly undermine the very foundations of our free society as the acceptance by corporate officials of a social responsibility other than to make as much money for their stockholders as possible.” What are two arguments in support of his assertion and two against?</a:t>
            </a:r>
          </a:p>
          <a:p>
            <a:pPr marL="457200" indent="-457200">
              <a:lnSpc>
                <a:spcPct val="100000"/>
              </a:lnSpc>
              <a:spcBef>
                <a:spcPts val="0"/>
              </a:spcBef>
              <a:spcAft>
                <a:spcPts val="1200"/>
              </a:spcAft>
              <a:buFont typeface="+mj-lt"/>
              <a:buAutoNum type="arabicPeriod"/>
            </a:pPr>
            <a:r>
              <a:rPr lang="en-US" sz="1800" dirty="0" smtClean="0">
                <a:solidFill>
                  <a:schemeClr val="tx1">
                    <a:lumMod val="75000"/>
                    <a:lumOff val="25000"/>
                  </a:schemeClr>
                </a:solidFill>
              </a:rPr>
              <a:t>Why </a:t>
            </a:r>
            <a:r>
              <a:rPr lang="en-US" sz="1800" dirty="0">
                <a:solidFill>
                  <a:schemeClr val="tx1">
                    <a:lumMod val="75000"/>
                    <a:lumOff val="25000"/>
                  </a:schemeClr>
                </a:solidFill>
              </a:rPr>
              <a:t>does this book favor the economic argument for CSR? Why is this argument </a:t>
            </a:r>
            <a:r>
              <a:rPr lang="en-US" sz="1800" i="1" dirty="0">
                <a:solidFill>
                  <a:schemeClr val="tx1">
                    <a:lumMod val="75000"/>
                    <a:lumOff val="25000"/>
                  </a:schemeClr>
                </a:solidFill>
              </a:rPr>
              <a:t>better</a:t>
            </a:r>
            <a:r>
              <a:rPr lang="en-US" sz="1800" dirty="0">
                <a:solidFill>
                  <a:schemeClr val="tx1">
                    <a:lumMod val="75000"/>
                    <a:lumOff val="25000"/>
                  </a:schemeClr>
                </a:solidFill>
              </a:rPr>
              <a:t> than the ethical, moral, or rational arguments for CSR? Do you agree</a:t>
            </a:r>
            <a:r>
              <a:rPr lang="en-US" sz="1800" dirty="0" smtClean="0">
                <a:solidFill>
                  <a:schemeClr val="tx1">
                    <a:lumMod val="75000"/>
                    <a:lumOff val="25000"/>
                  </a:schemeClr>
                </a:solidFill>
              </a:rPr>
              <a:t>?</a:t>
            </a:r>
            <a:endParaRPr lang="en-US" sz="1800" dirty="0">
              <a:solidFill>
                <a:schemeClr val="tx1">
                  <a:lumMod val="75000"/>
                  <a:lumOff val="25000"/>
                </a:schemeClr>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sp>
        <p:nvSpPr>
          <p:cNvPr id="4" name="Footer Placeholder 3"/>
          <p:cNvSpPr>
            <a:spLocks noGrp="1"/>
          </p:cNvSpPr>
          <p:nvPr>
            <p:ph type="ftr" sz="quarter" idx="3"/>
          </p:nvPr>
        </p:nvSpPr>
        <p:spPr/>
        <p:txBody>
          <a:bodyPr/>
          <a:lstStyle/>
          <a:p>
            <a:r>
              <a:rPr lang="en-IN" sz="1050" dirty="0" smtClean="0">
                <a:latin typeface="+mn-lt"/>
              </a:rPr>
              <a:t>Chandler, </a:t>
            </a:r>
            <a:r>
              <a:rPr lang="en-IN" sz="1050" i="1" dirty="0" smtClean="0">
                <a:latin typeface="+mn-lt"/>
              </a:rPr>
              <a:t>Strategic Corporate Social Responsibility, 5e</a:t>
            </a:r>
            <a:r>
              <a:rPr lang="en-IN" sz="1050" dirty="0" smtClean="0">
                <a:latin typeface="+mn-lt"/>
              </a:rPr>
              <a:t>. © SAGE Publishing, 2020</a:t>
            </a:r>
            <a:endParaRPr lang="en-US" sz="1050" dirty="0" smtClean="0">
              <a:latin typeface="+mn-lt"/>
            </a:endParaRPr>
          </a:p>
        </p:txBody>
      </p:sp>
    </p:spTree>
    <p:extLst>
      <p:ext uri="{BB962C8B-B14F-4D97-AF65-F5344CB8AC3E}">
        <p14:creationId xmlns:p14="http://schemas.microsoft.com/office/powerpoint/2010/main" xmlns="" val="2529179367"/>
      </p:ext>
    </p:extLst>
  </p:cSld>
  <p:clrMapOvr>
    <a:masterClrMapping/>
  </p:clrMapOvr>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CDC PPT master theme</Template>
  <TotalTime>360</TotalTime>
  <Words>702</Words>
  <Application>Microsoft Office PowerPoint</Application>
  <PresentationFormat>On-screen Show (4:3)</PresentationFormat>
  <Paragraphs>54</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CDC PPT master theme</vt:lpstr>
      <vt:lpstr>Slide 1</vt:lpstr>
      <vt:lpstr>What Is CSR?</vt:lpstr>
      <vt:lpstr>What Is CSR?</vt:lpstr>
      <vt:lpstr>The CSR Hierarchy</vt:lpstr>
      <vt:lpstr>The Evolution of CSR</vt:lpstr>
      <vt:lpstr>Foundations of CSR</vt:lpstr>
      <vt:lpstr>Foundations of CSR</vt:lpstr>
      <vt:lpstr>Foundations of CSR</vt:lpstr>
      <vt:lpstr>Foundations of CSR</vt:lpstr>
      <vt:lpstr>Strategic CSR Debate</vt:lpstr>
      <vt:lpstr>Questions for Discussion and Review</vt:lpstr>
    </vt:vector>
  </TitlesOfParts>
  <Company>SAGE Publishing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Amelia Cassidy</dc:creator>
  <cp:lastModifiedBy>Kanimozhi Madhanakumar</cp:lastModifiedBy>
  <cp:revision>25</cp:revision>
  <dcterms:created xsi:type="dcterms:W3CDTF">2019-05-02T22:15:02Z</dcterms:created>
  <dcterms:modified xsi:type="dcterms:W3CDTF">2019-06-01T15:15:17Z</dcterms:modified>
</cp:coreProperties>
</file>